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4"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75309-5268-4A50-9977-D7F5CAC606DA}" v="146" dt="2020-03-03T19:43:09.493"/>
    <p1510:client id="{19375C3C-9BA3-BA3B-96C7-0E26B500B893}" v="206" dt="2020-03-02T20:14:57.434"/>
    <p1510:client id="{26478609-2D6D-F272-E4B3-4B391FF25C5B}" v="372" dt="2020-03-03T16:27:23.530"/>
    <p1510:client id="{489DB3A1-AE91-83E1-5E2C-AC71E8AC71D7}" v="28" dt="2020-03-04T14:51:59.012"/>
    <p1510:client id="{A734B441-ADD2-782B-0019-284833AB2F28}" v="393" dt="2020-03-04T15:29:59.042"/>
    <p1510:client id="{FA960AE5-C8D2-2721-F61B-C9F9DCC4D9DF}" v="1366" dt="2020-03-02T17:13:33.830"/>
    <p1510:client id="{FD97C504-C5D9-DDA9-0453-246C95D46423}" v="23" dt="2020-03-02T19:50:17.019"/>
    <p1510:client id="{FF30D2B6-7BB9-2C9D-33F5-FE489B35175D}" v="8" dt="2020-03-09T14:08:24.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group of colorful flowers in a field&#10;&#10;Description generated with very high confidence">
            <a:extLst>
              <a:ext uri="{FF2B5EF4-FFF2-40B4-BE49-F238E27FC236}">
                <a16:creationId xmlns:a16="http://schemas.microsoft.com/office/drawing/2014/main" id="{E6AC7692-F5FB-4356-93D8-C7911D090FF6}"/>
              </a:ext>
            </a:extLst>
          </p:cNvPr>
          <p:cNvPicPr>
            <a:picLocks noChangeAspect="1"/>
          </p:cNvPicPr>
          <p:nvPr/>
        </p:nvPicPr>
        <p:blipFill rotWithShape="1">
          <a:blip r:embed="rId2">
            <a:alphaModFix amt="50000"/>
          </a:blip>
          <a:srcRect r="3557" b="1"/>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dirty="0">
                <a:solidFill>
                  <a:srgbClr val="FFFFFF"/>
                </a:solidFill>
                <a:cs typeface="Calibri Light"/>
              </a:rPr>
              <a:t>Why John McCrae should be on the new 5-dollar bill</a:t>
            </a:r>
            <a:endParaRPr lang="en-US" dirty="0">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a:solidFill>
                  <a:srgbClr val="FFFFFF"/>
                </a:solidFill>
                <a:cs typeface="Calibri"/>
              </a:rPr>
              <a:t>By Noah Brule and Finley Whelan</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DCD709-B892-4FEA-8AAA-21F8DC562BC6}"/>
              </a:ext>
            </a:extLst>
          </p:cNvPr>
          <p:cNvSpPr>
            <a:spLocks noGrp="1"/>
          </p:cNvSpPr>
          <p:nvPr>
            <p:ph type="title"/>
          </p:nvPr>
        </p:nvSpPr>
        <p:spPr>
          <a:xfrm>
            <a:off x="5041134" y="1270007"/>
            <a:ext cx="6804280" cy="4317987"/>
          </a:xfrm>
        </p:spPr>
        <p:txBody>
          <a:bodyPr vert="horz" lIns="91440" tIns="45720" rIns="91440" bIns="45720" rtlCol="0" anchor="ctr">
            <a:normAutofit/>
          </a:bodyPr>
          <a:lstStyle/>
          <a:p>
            <a:r>
              <a:rPr lang="en-US" sz="7200" kern="1200">
                <a:solidFill>
                  <a:schemeClr val="tx1"/>
                </a:solidFill>
                <a:latin typeface="+mj-lt"/>
                <a:ea typeface="+mj-ea"/>
                <a:cs typeface="+mj-cs"/>
              </a:rPr>
              <a:t>Birthdate and day, he died</a:t>
            </a:r>
          </a:p>
        </p:txBody>
      </p:sp>
      <p:sp>
        <p:nvSpPr>
          <p:cNvPr id="14" name="Content Placeholder 13">
            <a:extLst>
              <a:ext uri="{FF2B5EF4-FFF2-40B4-BE49-F238E27FC236}">
                <a16:creationId xmlns:a16="http://schemas.microsoft.com/office/drawing/2014/main" id="{3D37F8DD-377A-4423-BC6B-4565ED6B8C48}"/>
              </a:ext>
            </a:extLst>
          </p:cNvPr>
          <p:cNvSpPr>
            <a:spLocks noGrp="1"/>
          </p:cNvSpPr>
          <p:nvPr>
            <p:ph idx="1"/>
          </p:nvPr>
        </p:nvSpPr>
        <p:spPr>
          <a:xfrm>
            <a:off x="1331481" y="1270007"/>
            <a:ext cx="2736266" cy="4317987"/>
          </a:xfrm>
        </p:spPr>
        <p:txBody>
          <a:bodyPr vert="horz" lIns="91440" tIns="45720" rIns="91440" bIns="45720" rtlCol="0" anchor="ctr">
            <a:normAutofit/>
          </a:bodyPr>
          <a:lstStyle/>
          <a:p>
            <a:pPr marL="0" indent="0" algn="r">
              <a:buNone/>
            </a:pPr>
            <a:r>
              <a:rPr lang="en-US" sz="2400" kern="1200" dirty="0">
                <a:solidFill>
                  <a:schemeClr val="bg1"/>
                </a:solidFill>
                <a:latin typeface="+mn-lt"/>
                <a:ea typeface="+mn-ea"/>
                <a:cs typeface="+mn-cs"/>
              </a:rPr>
              <a:t>John McCrae was born on November </a:t>
            </a:r>
            <a:r>
              <a:rPr lang="en-US" sz="2400">
                <a:solidFill>
                  <a:schemeClr val="bg1"/>
                </a:solidFill>
              </a:rPr>
              <a:t>30, 1872</a:t>
            </a:r>
            <a:r>
              <a:rPr lang="en-US" sz="2400" kern="1200">
                <a:solidFill>
                  <a:schemeClr val="bg1"/>
                </a:solidFill>
                <a:latin typeface="+mn-lt"/>
                <a:ea typeface="+mn-ea"/>
                <a:cs typeface="+mn-cs"/>
              </a:rPr>
              <a:t> in </a:t>
            </a:r>
            <a:r>
              <a:rPr lang="en-US" sz="2400">
                <a:solidFill>
                  <a:schemeClr val="bg1"/>
                </a:solidFill>
              </a:rPr>
              <a:t>Guelph, </a:t>
            </a:r>
            <a:r>
              <a:rPr lang="en-US" sz="2400" kern="1200" dirty="0">
                <a:solidFill>
                  <a:schemeClr val="bg1"/>
                </a:solidFill>
                <a:latin typeface="+mn-lt"/>
                <a:ea typeface="+mn-ea"/>
                <a:cs typeface="+mn-cs"/>
              </a:rPr>
              <a:t> Ontario and died on  January 28 ,1918 (aged 45)</a:t>
            </a:r>
          </a:p>
        </p:txBody>
      </p:sp>
      <p:grpSp>
        <p:nvGrpSpPr>
          <p:cNvPr id="31" name="Group 30">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32"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3"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9039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12711F9-5192-489D-9C6C-E1BB5739F21F}"/>
              </a:ext>
            </a:extLst>
          </p:cNvPr>
          <p:cNvSpPr>
            <a:spLocks noGrp="1"/>
          </p:cNvSpPr>
          <p:nvPr>
            <p:ph type="title"/>
          </p:nvPr>
        </p:nvSpPr>
        <p:spPr>
          <a:xfrm>
            <a:off x="767290" y="1166932"/>
            <a:ext cx="3582073" cy="4279709"/>
          </a:xfrm>
        </p:spPr>
        <p:txBody>
          <a:bodyPr anchor="ctr">
            <a:normAutofit/>
          </a:bodyPr>
          <a:lstStyle/>
          <a:p>
            <a:r>
              <a:rPr lang="en-US">
                <a:solidFill>
                  <a:schemeClr val="bg1"/>
                </a:solidFill>
                <a:cs typeface="Calibri Light"/>
              </a:rPr>
              <a:t>John McCrae's Biography part 1</a:t>
            </a:r>
          </a:p>
        </p:txBody>
      </p:sp>
      <p:sp>
        <p:nvSpPr>
          <p:cNvPr id="3" name="Content Placeholder 2">
            <a:extLst>
              <a:ext uri="{FF2B5EF4-FFF2-40B4-BE49-F238E27FC236}">
                <a16:creationId xmlns:a16="http://schemas.microsoft.com/office/drawing/2014/main" id="{7307D8FE-A711-4ED2-8291-D2377C394F89}"/>
              </a:ext>
            </a:extLst>
          </p:cNvPr>
          <p:cNvSpPr>
            <a:spLocks noGrp="1"/>
          </p:cNvSpPr>
          <p:nvPr>
            <p:ph idx="1"/>
          </p:nvPr>
        </p:nvSpPr>
        <p:spPr>
          <a:xfrm>
            <a:off x="5504591" y="1166933"/>
            <a:ext cx="5716988" cy="4279709"/>
          </a:xfrm>
        </p:spPr>
        <p:txBody>
          <a:bodyPr vert="horz" lIns="91440" tIns="45720" rIns="91440" bIns="45720" rtlCol="0" anchor="ctr">
            <a:normAutofit/>
          </a:bodyPr>
          <a:lstStyle/>
          <a:p>
            <a:pPr marL="0" indent="0">
              <a:buNone/>
            </a:pPr>
            <a:r>
              <a:rPr lang="en-US" sz="2200">
                <a:cs typeface="Calibri"/>
              </a:rPr>
              <a:t>McCrae</a:t>
            </a:r>
            <a:r>
              <a:rPr lang="en-US" sz="2200">
                <a:ea typeface="+mn-lt"/>
                <a:cs typeface="+mn-lt"/>
              </a:rPr>
              <a:t> was born in McCrae House in Guelph, Ontario to Lieutenant-Colonel David McCrae and Janet Simpson Eckford; he was the grandson of Scottish immigrants from Balmaghie, Kirkcudbrightshire. His brother, Dr. Thomas McCrae, became professor of medicine at Johns Hopkins Medical School in Baltimore and close associate of Sir William Osler. His sister Geills married James F. Kilgour, a justice of the Court of King’s Bench, and moved to Winnipeg. </a:t>
            </a:r>
            <a:endParaRPr lang="en-US" sz="2200">
              <a:cs typeface="Calibri"/>
            </a:endParaRPr>
          </a:p>
          <a:p>
            <a:endParaRPr lang="en-US" sz="2200">
              <a:cs typeface="Calibri"/>
            </a:endParaRPr>
          </a:p>
        </p:txBody>
      </p:sp>
    </p:spTree>
    <p:extLst>
      <p:ext uri="{BB962C8B-B14F-4D97-AF65-F5344CB8AC3E}">
        <p14:creationId xmlns:p14="http://schemas.microsoft.com/office/powerpoint/2010/main" val="376856968"/>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DFAF6D4-3852-481C-AED3-09469DA8BB14}"/>
              </a:ext>
            </a:extLst>
          </p:cNvPr>
          <p:cNvSpPr>
            <a:spLocks noGrp="1"/>
          </p:cNvSpPr>
          <p:nvPr>
            <p:ph type="title"/>
          </p:nvPr>
        </p:nvSpPr>
        <p:spPr>
          <a:xfrm>
            <a:off x="767290" y="1166932"/>
            <a:ext cx="3582073" cy="4279709"/>
          </a:xfrm>
        </p:spPr>
        <p:txBody>
          <a:bodyPr anchor="ctr">
            <a:normAutofit/>
          </a:bodyPr>
          <a:lstStyle/>
          <a:p>
            <a:r>
              <a:rPr lang="en-US" sz="4800">
                <a:solidFill>
                  <a:schemeClr val="bg1"/>
                </a:solidFill>
                <a:cs typeface="Calibri Light"/>
              </a:rPr>
              <a:t>Biography part 2</a:t>
            </a:r>
            <a:endParaRPr lang="en-US" sz="4800">
              <a:solidFill>
                <a:schemeClr val="bg1"/>
              </a:solidFill>
            </a:endParaRPr>
          </a:p>
        </p:txBody>
      </p:sp>
      <p:sp>
        <p:nvSpPr>
          <p:cNvPr id="3" name="Content Placeholder 2">
            <a:extLst>
              <a:ext uri="{FF2B5EF4-FFF2-40B4-BE49-F238E27FC236}">
                <a16:creationId xmlns:a16="http://schemas.microsoft.com/office/drawing/2014/main" id="{DF35A233-9112-459B-941E-AD088EABC3D2}"/>
              </a:ext>
            </a:extLst>
          </p:cNvPr>
          <p:cNvSpPr>
            <a:spLocks noGrp="1"/>
          </p:cNvSpPr>
          <p:nvPr>
            <p:ph idx="1"/>
          </p:nvPr>
        </p:nvSpPr>
        <p:spPr>
          <a:xfrm>
            <a:off x="5573864" y="1166933"/>
            <a:ext cx="5716988" cy="4279709"/>
          </a:xfrm>
        </p:spPr>
        <p:txBody>
          <a:bodyPr vert="horz" lIns="91440" tIns="45720" rIns="91440" bIns="45720" rtlCol="0" anchor="ctr">
            <a:normAutofit/>
          </a:bodyPr>
          <a:lstStyle/>
          <a:p>
            <a:r>
              <a:rPr lang="en-US" sz="1900">
                <a:ea typeface="+mn-lt"/>
                <a:cs typeface="+mn-lt"/>
              </a:rPr>
              <a:t>McCrae attended the Guelph Collegiate Vocational Institute, but he took a year off his studies due to recurring problems with asthma.</a:t>
            </a:r>
            <a:endParaRPr lang="en-US" sz="1900">
              <a:cs typeface="Calibri" panose="020F0502020204030204"/>
            </a:endParaRPr>
          </a:p>
          <a:p>
            <a:r>
              <a:rPr lang="en-US" sz="1900">
                <a:ea typeface="+mn-lt"/>
                <a:cs typeface="+mn-lt"/>
              </a:rPr>
              <a:t>Among his papers in the John McCrae House in Guelph is a letter he wrote on July 18, 1893, to Laura Kain's while he trained as an artilleryman at Tête-de-Pont barracks, today’s Fort Frontenac, in Kingston, Ontario.  "I have a manservant ... Quite a nobby place it is, in fact ... My windows look right out across the bay and are just near the water's edge; there is a good deal of shipping at present in the port; and the river looks very pretty."</a:t>
            </a:r>
            <a:endParaRPr lang="en-US" sz="1900"/>
          </a:p>
          <a:p>
            <a:r>
              <a:rPr lang="en-US" sz="1900">
                <a:ea typeface="+mn-lt"/>
                <a:cs typeface="+mn-lt"/>
              </a:rPr>
              <a:t>He was a resident master in English and Mathematics in 1894 at the Ontario Agricultural College in Guelph.</a:t>
            </a:r>
            <a:endParaRPr lang="en-US" sz="1900" u="sng" baseline="30000">
              <a:cs typeface="Calibri"/>
            </a:endParaRPr>
          </a:p>
          <a:p>
            <a:endParaRPr lang="en-US" sz="1900">
              <a:cs typeface="Calibri"/>
            </a:endParaRPr>
          </a:p>
        </p:txBody>
      </p:sp>
    </p:spTree>
    <p:extLst>
      <p:ext uri="{BB962C8B-B14F-4D97-AF65-F5344CB8AC3E}">
        <p14:creationId xmlns:p14="http://schemas.microsoft.com/office/powerpoint/2010/main" val="24025661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EFBAD50-EB92-476C-8A2F-D15AF8B2A854}"/>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This is the school he went to</a:t>
            </a:r>
            <a:endParaRPr lang="en-US" sz="4000">
              <a:solidFill>
                <a:srgbClr val="FFFFFF"/>
              </a:solidFill>
            </a:endParaRPr>
          </a:p>
        </p:txBody>
      </p:sp>
      <p:sp>
        <p:nvSpPr>
          <p:cNvPr id="3" name="Content Placeholder 2">
            <a:extLst>
              <a:ext uri="{FF2B5EF4-FFF2-40B4-BE49-F238E27FC236}">
                <a16:creationId xmlns:a16="http://schemas.microsoft.com/office/drawing/2014/main" id="{E2D78A43-66DA-4190-92BA-6FB9D7C2325C}"/>
              </a:ext>
            </a:extLst>
          </p:cNvPr>
          <p:cNvSpPr>
            <a:spLocks noGrp="1"/>
          </p:cNvSpPr>
          <p:nvPr>
            <p:ph idx="1"/>
          </p:nvPr>
        </p:nvSpPr>
        <p:spPr>
          <a:xfrm>
            <a:off x="1424904" y="2494450"/>
            <a:ext cx="4053545" cy="3563159"/>
          </a:xfrm>
        </p:spPr>
        <p:txBody>
          <a:bodyPr vert="horz" lIns="91440" tIns="45720" rIns="91440" bIns="45720" rtlCol="0">
            <a:normAutofit/>
          </a:bodyPr>
          <a:lstStyle/>
          <a:p>
            <a:r>
              <a:rPr lang="en-US" sz="2400">
                <a:cs typeface="Calibri"/>
              </a:rPr>
              <a:t> He went to University of Toronto, St George campus and Guelph Colligate  Vocational Institute. </a:t>
            </a:r>
            <a:endParaRPr lang="en-US" sz="2400"/>
          </a:p>
          <a:p>
            <a:endParaRPr lang="en-US" sz="2400">
              <a:cs typeface="Calibri"/>
            </a:endParaRPr>
          </a:p>
        </p:txBody>
      </p:sp>
      <p:pic>
        <p:nvPicPr>
          <p:cNvPr id="4" name="Picture 4" descr="A large green field with trees in the background&#10;&#10;Description generated with high confidence">
            <a:extLst>
              <a:ext uri="{FF2B5EF4-FFF2-40B4-BE49-F238E27FC236}">
                <a16:creationId xmlns:a16="http://schemas.microsoft.com/office/drawing/2014/main" id="{EF7BB484-89F9-4B39-8E89-266CD431F356}"/>
              </a:ext>
            </a:extLst>
          </p:cNvPr>
          <p:cNvPicPr>
            <a:picLocks noChangeAspect="1"/>
          </p:cNvPicPr>
          <p:nvPr/>
        </p:nvPicPr>
        <p:blipFill rotWithShape="1">
          <a:blip r:embed="rId2"/>
          <a:srcRect l="4331" r="5985"/>
          <a:stretch/>
        </p:blipFill>
        <p:spPr>
          <a:xfrm>
            <a:off x="6098892" y="2492376"/>
            <a:ext cx="4802404" cy="3563372"/>
          </a:xfrm>
          <a:prstGeom prst="rect">
            <a:avLst/>
          </a:prstGeom>
        </p:spPr>
      </p:pic>
    </p:spTree>
    <p:extLst>
      <p:ext uri="{BB962C8B-B14F-4D97-AF65-F5344CB8AC3E}">
        <p14:creationId xmlns:p14="http://schemas.microsoft.com/office/powerpoint/2010/main" val="2704775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FF386F6-623D-426F-BD47-692E83C19B0F}"/>
              </a:ext>
            </a:extLst>
          </p:cNvPr>
          <p:cNvSpPr>
            <a:spLocks noGrp="1"/>
          </p:cNvSpPr>
          <p:nvPr>
            <p:ph type="title"/>
          </p:nvPr>
        </p:nvSpPr>
        <p:spPr>
          <a:xfrm>
            <a:off x="767290" y="1166932"/>
            <a:ext cx="3582073" cy="4279709"/>
          </a:xfrm>
        </p:spPr>
        <p:txBody>
          <a:bodyPr anchor="ctr">
            <a:normAutofit/>
          </a:bodyPr>
          <a:lstStyle/>
          <a:p>
            <a:r>
              <a:rPr lang="en-US" sz="4800">
                <a:solidFill>
                  <a:schemeClr val="bg1"/>
                </a:solidFill>
                <a:cs typeface="Calibri Light"/>
              </a:rPr>
              <a:t>In Flanders Fields</a:t>
            </a:r>
            <a:endParaRPr lang="en-US" sz="4800">
              <a:solidFill>
                <a:schemeClr val="bg1"/>
              </a:solidFill>
            </a:endParaRPr>
          </a:p>
        </p:txBody>
      </p:sp>
      <p:sp>
        <p:nvSpPr>
          <p:cNvPr id="3" name="Content Placeholder 2">
            <a:extLst>
              <a:ext uri="{FF2B5EF4-FFF2-40B4-BE49-F238E27FC236}">
                <a16:creationId xmlns:a16="http://schemas.microsoft.com/office/drawing/2014/main" id="{0C473345-ABE3-42CE-8A80-78A325A6EE88}"/>
              </a:ext>
            </a:extLst>
          </p:cNvPr>
          <p:cNvSpPr>
            <a:spLocks noGrp="1"/>
          </p:cNvSpPr>
          <p:nvPr>
            <p:ph idx="1"/>
          </p:nvPr>
        </p:nvSpPr>
        <p:spPr>
          <a:xfrm>
            <a:off x="5573864" y="1166933"/>
            <a:ext cx="5716988" cy="4279709"/>
          </a:xfrm>
        </p:spPr>
        <p:txBody>
          <a:bodyPr vert="horz" lIns="91440" tIns="45720" rIns="91440" bIns="45720" rtlCol="0" anchor="ctr">
            <a:normAutofit/>
          </a:bodyPr>
          <a:lstStyle/>
          <a:p>
            <a:r>
              <a:rPr lang="en-US" sz="2400">
                <a:cs typeface="Calibri"/>
              </a:rPr>
              <a:t>John McCrae was a poet who was in the first World War. He was a doctor and helped injured soldiers and while he was in the field his friend got blown up and died so John wrote a poem for him. </a:t>
            </a:r>
            <a:endParaRPr lang="en-US" sz="2400"/>
          </a:p>
        </p:txBody>
      </p:sp>
    </p:spTree>
    <p:extLst>
      <p:ext uri="{BB962C8B-B14F-4D97-AF65-F5344CB8AC3E}">
        <p14:creationId xmlns:p14="http://schemas.microsoft.com/office/powerpoint/2010/main" val="18191417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3887-FA11-4938-A9F3-4A5CDF59440A}"/>
              </a:ext>
            </a:extLst>
          </p:cNvPr>
          <p:cNvSpPr>
            <a:spLocks noGrp="1"/>
          </p:cNvSpPr>
          <p:nvPr>
            <p:ph type="title"/>
          </p:nvPr>
        </p:nvSpPr>
        <p:spPr>
          <a:xfrm>
            <a:off x="4965430" y="629268"/>
            <a:ext cx="6586491" cy="1286160"/>
          </a:xfrm>
        </p:spPr>
        <p:txBody>
          <a:bodyPr anchor="b">
            <a:normAutofit/>
          </a:bodyPr>
          <a:lstStyle/>
          <a:p>
            <a:r>
              <a:rPr lang="en-US" dirty="0">
                <a:cs typeface="Calibri Light"/>
              </a:rPr>
              <a:t>The Effect of the Poem </a:t>
            </a:r>
            <a:endParaRPr lang="en-US" dirty="0"/>
          </a:p>
        </p:txBody>
      </p:sp>
      <p:sp>
        <p:nvSpPr>
          <p:cNvPr id="8" name="Content Placeholder 7">
            <a:extLst>
              <a:ext uri="{FF2B5EF4-FFF2-40B4-BE49-F238E27FC236}">
                <a16:creationId xmlns:a16="http://schemas.microsoft.com/office/drawing/2014/main" id="{3C8B8ABB-2480-4C87-8604-AF0ABDAE660E}"/>
              </a:ext>
            </a:extLst>
          </p:cNvPr>
          <p:cNvSpPr>
            <a:spLocks noGrp="1"/>
          </p:cNvSpPr>
          <p:nvPr>
            <p:ph idx="1"/>
          </p:nvPr>
        </p:nvSpPr>
        <p:spPr>
          <a:xfrm>
            <a:off x="4965431" y="2438400"/>
            <a:ext cx="6586489" cy="4245494"/>
          </a:xfrm>
        </p:spPr>
        <p:txBody>
          <a:bodyPr vert="horz" lIns="91440" tIns="45720" rIns="91440" bIns="45720" rtlCol="0" anchor="t">
            <a:normAutofit lnSpcReduction="10000"/>
          </a:bodyPr>
          <a:lstStyle/>
          <a:p>
            <a:r>
              <a:rPr lang="en-US" sz="2400" b="1" dirty="0">
                <a:ea typeface="+mn-lt"/>
                <a:cs typeface="+mn-lt"/>
              </a:rPr>
              <a:t>In Flanders Fields</a:t>
            </a:r>
            <a:r>
              <a:rPr lang="en-US" sz="2400" dirty="0">
                <a:ea typeface="+mn-lt"/>
                <a:cs typeface="+mn-lt"/>
              </a:rPr>
              <a:t>, one of history’s most famous wartime poems, written in 1915 during the </a:t>
            </a:r>
            <a:r>
              <a:rPr lang="en-US" sz="2400" u="sng" dirty="0">
                <a:ea typeface="+mn-lt"/>
                <a:cs typeface="+mn-lt"/>
              </a:rPr>
              <a:t>First World War</a:t>
            </a:r>
            <a:r>
              <a:rPr lang="en-US" sz="2400" dirty="0">
                <a:ea typeface="+mn-lt"/>
                <a:cs typeface="+mn-lt"/>
              </a:rPr>
              <a:t> by Canadian officer and surgeon </a:t>
            </a:r>
            <a:r>
              <a:rPr lang="en-US" sz="2400" u="sng" dirty="0">
                <a:ea typeface="+mn-lt"/>
                <a:cs typeface="+mn-lt"/>
              </a:rPr>
              <a:t>John McCrae</a:t>
            </a:r>
            <a:r>
              <a:rPr lang="en-US" sz="2400" dirty="0">
                <a:ea typeface="+mn-lt"/>
                <a:cs typeface="+mn-lt"/>
              </a:rPr>
              <a:t>. It helped popularize the red </a:t>
            </a:r>
            <a:r>
              <a:rPr lang="en-US" sz="2400" u="sng" dirty="0">
                <a:ea typeface="+mn-lt"/>
                <a:cs typeface="+mn-lt"/>
              </a:rPr>
              <a:t>poppy</a:t>
            </a:r>
            <a:r>
              <a:rPr lang="en-US" sz="2400" dirty="0">
                <a:ea typeface="+mn-lt"/>
                <a:cs typeface="+mn-lt"/>
              </a:rPr>
              <a:t> as a symbol of remembrance.  It's still read around the world to this very day on Remembrance Day services even though it’s a Canadian  poem. It was able to capture the essence of not only his friend's death but also the deaths of all the soldiers who fought in the war.</a:t>
            </a:r>
            <a:endParaRPr lang="en-US" sz="2400" dirty="0">
              <a:cs typeface="Calibri" panose="020F0502020204030204"/>
            </a:endParaRPr>
          </a:p>
          <a:p>
            <a:pPr algn="ctr"/>
            <a:br>
              <a:rPr lang="en-US" dirty="0"/>
            </a:br>
            <a:endParaRPr lang="en-US" dirty="0"/>
          </a:p>
          <a:p>
            <a:endParaRPr lang="en-US" sz="2000" dirty="0">
              <a:cs typeface="Calibri"/>
            </a:endParaRPr>
          </a:p>
        </p:txBody>
      </p:sp>
      <p:pic>
        <p:nvPicPr>
          <p:cNvPr id="4" name="Picture 4" descr="A picture containing food&#10;&#10;Description generated with very high confidence">
            <a:extLst>
              <a:ext uri="{FF2B5EF4-FFF2-40B4-BE49-F238E27FC236}">
                <a16:creationId xmlns:a16="http://schemas.microsoft.com/office/drawing/2014/main" id="{6BE8D6A8-EEFB-43EE-AAC7-C4A43568C5D5}"/>
              </a:ext>
            </a:extLst>
          </p:cNvPr>
          <p:cNvPicPr>
            <a:picLocks noChangeAspect="1"/>
          </p:cNvPicPr>
          <p:nvPr/>
        </p:nvPicPr>
        <p:blipFill rotWithShape="1">
          <a:blip r:embed="rId2"/>
          <a:srcRect l="3059" r="5906"/>
          <a:stretch/>
        </p:blipFill>
        <p:spPr>
          <a:xfrm>
            <a:off x="20" y="10"/>
            <a:ext cx="4635571" cy="6857990"/>
          </a:xfrm>
          <a:prstGeom prst="rect">
            <a:avLst/>
          </a:prstGeom>
          <a:effectLst/>
        </p:spPr>
      </p:pic>
      <p:cxnSp>
        <p:nvCxnSpPr>
          <p:cNvPr id="6"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72E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242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BA8DA59-1553-4DA6-BE77-73BA02D813DF}"/>
              </a:ext>
            </a:extLst>
          </p:cNvPr>
          <p:cNvSpPr>
            <a:spLocks noGrp="1"/>
          </p:cNvSpPr>
          <p:nvPr>
            <p:ph type="title"/>
          </p:nvPr>
        </p:nvSpPr>
        <p:spPr>
          <a:xfrm>
            <a:off x="767290" y="1166932"/>
            <a:ext cx="3582073" cy="4279709"/>
          </a:xfrm>
        </p:spPr>
        <p:txBody>
          <a:bodyPr anchor="ctr">
            <a:normAutofit/>
          </a:bodyPr>
          <a:lstStyle/>
          <a:p>
            <a:r>
              <a:rPr lang="en-US" sz="4800">
                <a:solidFill>
                  <a:schemeClr val="bg1"/>
                </a:solidFill>
                <a:cs typeface="Calibri Light"/>
              </a:rPr>
              <a:t>John McCrae's death</a:t>
            </a:r>
            <a:endParaRPr lang="en-US" sz="4800">
              <a:solidFill>
                <a:schemeClr val="bg1"/>
              </a:solidFill>
            </a:endParaRPr>
          </a:p>
        </p:txBody>
      </p:sp>
      <p:sp>
        <p:nvSpPr>
          <p:cNvPr id="3" name="Content Placeholder 2">
            <a:extLst>
              <a:ext uri="{FF2B5EF4-FFF2-40B4-BE49-F238E27FC236}">
                <a16:creationId xmlns:a16="http://schemas.microsoft.com/office/drawing/2014/main" id="{D30736CA-EA1D-4BA2-A18C-30886F2B6CB7}"/>
              </a:ext>
            </a:extLst>
          </p:cNvPr>
          <p:cNvSpPr>
            <a:spLocks noGrp="1"/>
          </p:cNvSpPr>
          <p:nvPr>
            <p:ph idx="1"/>
          </p:nvPr>
        </p:nvSpPr>
        <p:spPr>
          <a:xfrm>
            <a:off x="5573864" y="1166933"/>
            <a:ext cx="5716988" cy="4279709"/>
          </a:xfrm>
        </p:spPr>
        <p:txBody>
          <a:bodyPr vert="horz" lIns="91440" tIns="45720" rIns="91440" bIns="45720" rtlCol="0" anchor="ctr">
            <a:normAutofit/>
          </a:bodyPr>
          <a:lstStyle/>
          <a:p>
            <a:r>
              <a:rPr lang="en-US" sz="2400">
                <a:ea typeface="+mn-lt"/>
                <a:cs typeface="+mn-lt"/>
              </a:rPr>
              <a:t>Weary and weakened, he was susceptible to </a:t>
            </a:r>
            <a:r>
              <a:rPr lang="en-US" sz="2400" b="1">
                <a:ea typeface="+mn-lt"/>
                <a:cs typeface="+mn-lt"/>
              </a:rPr>
              <a:t>pneumonia</a:t>
            </a:r>
            <a:r>
              <a:rPr lang="en-US" sz="2400">
                <a:ea typeface="+mn-lt"/>
                <a:cs typeface="+mn-lt"/>
              </a:rPr>
              <a:t> — a condition that killed many troops during the First World War. On 23 January 1918, he became ill. On 28 January, McCrae died of </a:t>
            </a:r>
            <a:r>
              <a:rPr lang="en-US" sz="2400" b="1">
                <a:ea typeface="+mn-lt"/>
                <a:cs typeface="+mn-lt"/>
              </a:rPr>
              <a:t>pneumonia</a:t>
            </a:r>
            <a:r>
              <a:rPr lang="en-US" sz="2400">
                <a:ea typeface="+mn-lt"/>
                <a:cs typeface="+mn-lt"/>
              </a:rPr>
              <a:t> and meningitis at the No. 14 British General Hospital in Wimereux, France.</a:t>
            </a:r>
            <a:endParaRPr lang="en-US" sz="2400"/>
          </a:p>
        </p:txBody>
      </p:sp>
    </p:spTree>
    <p:extLst>
      <p:ext uri="{BB962C8B-B14F-4D97-AF65-F5344CB8AC3E}">
        <p14:creationId xmlns:p14="http://schemas.microsoft.com/office/powerpoint/2010/main" val="41849702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120965-CCBA-4FB2-A605-4B98286AF100}"/>
              </a:ext>
            </a:extLst>
          </p:cNvPr>
          <p:cNvSpPr>
            <a:spLocks noGrp="1"/>
          </p:cNvSpPr>
          <p:nvPr>
            <p:ph type="title"/>
          </p:nvPr>
        </p:nvSpPr>
        <p:spPr>
          <a:xfrm>
            <a:off x="5290916" y="1227166"/>
            <a:ext cx="6404260" cy="3197937"/>
          </a:xfrm>
        </p:spPr>
        <p:txBody>
          <a:bodyPr vert="horz" lIns="91440" tIns="45720" rIns="91440" bIns="45720" rtlCol="0" anchor="b">
            <a:normAutofit fontScale="90000"/>
          </a:bodyPr>
          <a:lstStyle/>
          <a:p>
            <a:r>
              <a:rPr lang="en-US" sz="6700" dirty="0"/>
              <a:t>That’s why  John McCrae should be </a:t>
            </a:r>
            <a:r>
              <a:rPr lang="en-US" sz="6700"/>
              <a:t>on the 5-dollar bill</a:t>
            </a:r>
          </a:p>
        </p:txBody>
      </p:sp>
      <p:sp>
        <p:nvSpPr>
          <p:cNvPr id="3" name="Content Placeholder 2">
            <a:extLst>
              <a:ext uri="{FF2B5EF4-FFF2-40B4-BE49-F238E27FC236}">
                <a16:creationId xmlns:a16="http://schemas.microsoft.com/office/drawing/2014/main" id="{8BBF9F42-A411-4182-908F-66C8E0DF010F}"/>
              </a:ext>
            </a:extLst>
          </p:cNvPr>
          <p:cNvSpPr>
            <a:spLocks noGrp="1"/>
          </p:cNvSpPr>
          <p:nvPr>
            <p:ph idx="1"/>
          </p:nvPr>
        </p:nvSpPr>
        <p:spPr>
          <a:xfrm>
            <a:off x="5290916" y="4501039"/>
            <a:ext cx="6404260" cy="875633"/>
          </a:xfrm>
        </p:spPr>
        <p:txBody>
          <a:bodyPr vert="horz" lIns="91440" tIns="45720" rIns="91440" bIns="45720" rtlCol="0" anchor="t">
            <a:normAutofit/>
          </a:bodyPr>
          <a:lstStyle/>
          <a:p>
            <a:pPr marL="0" indent="0">
              <a:buNone/>
            </a:pPr>
            <a:endParaRPr lang="en-US" sz="2400" dirty="0">
              <a:cs typeface="Calibri"/>
            </a:endParaRPr>
          </a:p>
          <a:p>
            <a:pPr marL="0" indent="0">
              <a:buNone/>
            </a:pPr>
            <a:endParaRPr lang="en-US" sz="2400" dirty="0">
              <a:cs typeface="Calibri"/>
            </a:endParaRPr>
          </a:p>
        </p:txBody>
      </p:sp>
      <p:pic>
        <p:nvPicPr>
          <p:cNvPr id="4" name="Picture 4" descr="A close up of a flower&#10;&#10;Description generated with very high confidence">
            <a:extLst>
              <a:ext uri="{FF2B5EF4-FFF2-40B4-BE49-F238E27FC236}">
                <a16:creationId xmlns:a16="http://schemas.microsoft.com/office/drawing/2014/main" id="{3BD6F280-177D-469C-9560-F6E7DE3559C3}"/>
              </a:ext>
            </a:extLst>
          </p:cNvPr>
          <p:cNvPicPr>
            <a:picLocks noChangeAspect="1"/>
          </p:cNvPicPr>
          <p:nvPr/>
        </p:nvPicPr>
        <p:blipFill rotWithShape="1">
          <a:blip r:embed="rId2"/>
          <a:srcRect r="13956"/>
          <a:stretch/>
        </p:blipFill>
        <p:spPr>
          <a:xfrm>
            <a:off x="700864" y="1600589"/>
            <a:ext cx="3887963" cy="3240573"/>
          </a:xfrm>
          <a:custGeom>
            <a:avLst/>
            <a:gdLst/>
            <a:ahLst/>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p:spPr>
      </p:pic>
    </p:spTree>
    <p:extLst>
      <p:ext uri="{BB962C8B-B14F-4D97-AF65-F5344CB8AC3E}">
        <p14:creationId xmlns:p14="http://schemas.microsoft.com/office/powerpoint/2010/main" val="737294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D5DD60-6E1F-4434-892C-19FB6975A06D}"/>
</file>

<file path=customXml/itemProps2.xml><?xml version="1.0" encoding="utf-8"?>
<ds:datastoreItem xmlns:ds="http://schemas.openxmlformats.org/officeDocument/2006/customXml" ds:itemID="{9F2D3814-F7C8-4676-92AB-4FEB67EFB59A}"/>
</file>

<file path=customXml/itemProps3.xml><?xml version="1.0" encoding="utf-8"?>
<ds:datastoreItem xmlns:ds="http://schemas.openxmlformats.org/officeDocument/2006/customXml" ds:itemID="{322A5146-F69E-44EE-B895-DF18CCF440B7}"/>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Why John McCrae should be on the new 5-dollar bill</vt:lpstr>
      <vt:lpstr>Birthdate and day, he died</vt:lpstr>
      <vt:lpstr>John McCrae's Biography part 1</vt:lpstr>
      <vt:lpstr>Biography part 2</vt:lpstr>
      <vt:lpstr>This is the school he went to</vt:lpstr>
      <vt:lpstr>In Flanders Fields</vt:lpstr>
      <vt:lpstr>The Effect of the Poem </vt:lpstr>
      <vt:lpstr>John McCrae's death</vt:lpstr>
      <vt:lpstr>That’s why  John McCrae should be on the 5-dollar bill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248</cp:revision>
  <dcterms:created xsi:type="dcterms:W3CDTF">2020-03-02T16:33:43Z</dcterms:created>
  <dcterms:modified xsi:type="dcterms:W3CDTF">2020-03-25T16:16:34Z</dcterms:modified>
</cp:coreProperties>
</file>